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2" r:id="rId3"/>
    <p:sldMasterId id="2147483738" r:id="rId4"/>
    <p:sldMasterId id="2147483764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8" r:id="rId7"/>
    <p:sldId id="260" r:id="rId8"/>
    <p:sldId id="262" r:id="rId9"/>
    <p:sldId id="263" r:id="rId10"/>
    <p:sldId id="268" r:id="rId11"/>
    <p:sldId id="265" r:id="rId12"/>
    <p:sldId id="266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4" r:id="rId24"/>
    <p:sldId id="270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89"/>
    <a:srgbClr val="DA2424"/>
    <a:srgbClr val="DF5050"/>
    <a:srgbClr val="6CA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4" d="100"/>
          <a:sy n="104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Joomla! 3.8.5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8D-4C39-95DA-943A7F5F40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D-4C39-95DA-943A7F5F40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8D-4C39-95DA-943A7F5F40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eague Spartan" charset="0"/>
                    <a:ea typeface="League Spartan" charset="0"/>
                    <a:cs typeface="League Spartan" charset="0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4"/>
                <c:pt idx="0">
                  <c:v>PHP 5.6</c:v>
                </c:pt>
                <c:pt idx="1">
                  <c:v>PHP 7.0</c:v>
                </c:pt>
                <c:pt idx="2">
                  <c:v>PHP 7.1</c:v>
                </c:pt>
                <c:pt idx="3">
                  <c:v>PHP 7.2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4"/>
                <c:pt idx="0">
                  <c:v>26.42</c:v>
                </c:pt>
                <c:pt idx="1">
                  <c:v>41.46</c:v>
                </c:pt>
                <c:pt idx="2">
                  <c:v>41.17</c:v>
                </c:pt>
                <c:pt idx="3">
                  <c:v>42.36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5-41B7-B217-5B258B21F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58"/>
        <c:axId val="-1381377520"/>
        <c:axId val="-931527568"/>
      </c:barChart>
      <c:catAx>
        <c:axId val="-13813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defRPr>
            </a:pPr>
            <a:endParaRPr lang="ro-RO"/>
          </a:p>
        </c:txPr>
        <c:crossAx val="-931527568"/>
        <c:crosses val="autoZero"/>
        <c:auto val="1"/>
        <c:lblAlgn val="ctr"/>
        <c:lblOffset val="100"/>
        <c:noMultiLvlLbl val="0"/>
      </c:catAx>
      <c:valAx>
        <c:axId val="-931527568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defRPr>
            </a:pPr>
            <a:endParaRPr lang="ro-RO"/>
          </a:p>
        </c:txPr>
        <c:crossAx val="-13813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League Spartan" charset="0"/>
          <a:ea typeface="League Spartan" charset="0"/>
          <a:cs typeface="League Spartan" charset="0"/>
        </a:defRPr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0E12-7ACD-44F9-8CE4-D8F6E0D2D5A1}" type="datetimeFigureOut">
              <a:rPr lang="ro-RO" smtClean="0"/>
              <a:t>21.09.2018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B4D92-F03A-4A0E-95DD-03029410FC1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5346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9EB46-D1C3-4E1E-AE02-C781B5DED24D}" type="datetimeFigureOut">
              <a:rPr lang="ro-RO" smtClean="0"/>
              <a:t>21.09.2018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194F-6308-478A-8CFC-C16829B6ACE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486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9911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4934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7147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772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13257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15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46229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96621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991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6527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827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64620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20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000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9913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773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2517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752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1176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0720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351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0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3601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8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17513" y="2332939"/>
            <a:ext cx="3757614" cy="226136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50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0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10633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8941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56819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46977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5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21787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0568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579350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8131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821787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00568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79350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131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5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101641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81949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91795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4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514008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93491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64298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503383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36102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4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4249722" y="2575932"/>
            <a:ext cx="3714323" cy="6556918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76825" y="2725872"/>
            <a:ext cx="3453370" cy="218066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6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995472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442954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24537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7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3601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995472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442954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24537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08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6109" y="2346731"/>
            <a:ext cx="9895891" cy="29885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28535" y="2138058"/>
            <a:ext cx="3700427" cy="3405873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7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828800"/>
            <a:ext cx="12192000" cy="5029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4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4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8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2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8360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6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6846116" y="27008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12199" y="27770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678804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78804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012509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12509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0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433300"/>
            <a:ext cx="3776502" cy="2361725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47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17513" y="2332939"/>
            <a:ext cx="3757614" cy="226136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98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6109" y="2346731"/>
            <a:ext cx="9895891" cy="29885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28535" y="2138058"/>
            <a:ext cx="3700427" cy="3405873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828800"/>
            <a:ext cx="12192000" cy="5029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4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9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8360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6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9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4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6846116" y="27008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12199" y="27770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8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678804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78804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012509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12509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34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433300"/>
            <a:ext cx="3776502" cy="2361725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55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17513" y="2332939"/>
            <a:ext cx="3757614" cy="226136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80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10633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8941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56819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46977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2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21787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0568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579350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8131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821787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00568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79350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131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10633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8941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56819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46977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5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101641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81949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91795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514008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93491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6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64298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503383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36102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1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4249722" y="2575932"/>
            <a:ext cx="3714323" cy="6556918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5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76825" y="2725872"/>
            <a:ext cx="3453370" cy="218066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3601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4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995472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442954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24537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6109" y="2346731"/>
            <a:ext cx="9895891" cy="29885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28535" y="2138058"/>
            <a:ext cx="3700427" cy="3405873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8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828800"/>
            <a:ext cx="12192000" cy="5029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7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21787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0568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579350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8131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821787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00568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79350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131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6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8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2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8360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0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6846116" y="27008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12199" y="27770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1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678804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78804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012509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12509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433300"/>
            <a:ext cx="3776502" cy="2361725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94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101641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81949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91795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8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17513" y="2332939"/>
            <a:ext cx="3757614" cy="226136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21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3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10633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8941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56819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46977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7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21787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0568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579350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8131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821787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00568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79350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131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8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101641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81949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91795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6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514008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93491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64298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503383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36102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4249722" y="2575932"/>
            <a:ext cx="3714323" cy="6556918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6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76825" y="2725872"/>
            <a:ext cx="3453370" cy="218066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6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514008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93491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4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3601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9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995472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442954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24537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6109" y="2346731"/>
            <a:ext cx="9895891" cy="29885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28535" y="2138058"/>
            <a:ext cx="3700427" cy="3405873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6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828800"/>
            <a:ext cx="12192000" cy="5029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5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2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10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5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8360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7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64298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503383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36102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3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43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6846116" y="27008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12199" y="27770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6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678804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78804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012509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12509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60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433300"/>
            <a:ext cx="3776502" cy="2361725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03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17513" y="2332939"/>
            <a:ext cx="3757614" cy="2261364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86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3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074021" y="0"/>
            <a:ext cx="7129705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10633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8941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568195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46977" y="270324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21787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200568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579350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58131" y="3977723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821787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00568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79350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131" y="1591362"/>
            <a:ext cx="2432722" cy="22249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7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4249722" y="2575932"/>
            <a:ext cx="3714323" cy="6556918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101641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81949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91795" y="2234890"/>
            <a:ext cx="3011614" cy="27543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514008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93491" y="1781576"/>
            <a:ext cx="4506267" cy="359406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7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64298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503383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36102" y="2224585"/>
            <a:ext cx="1863404" cy="326181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7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4249722" y="2575932"/>
            <a:ext cx="3714323" cy="6556918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76825" y="2725872"/>
            <a:ext cx="3453370" cy="218066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43601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6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995472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442954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524537" y="2029484"/>
            <a:ext cx="2316352" cy="2136006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9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4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296109" y="2346731"/>
            <a:ext cx="9895891" cy="298852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28535" y="2138058"/>
            <a:ext cx="3700427" cy="3405873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828800"/>
            <a:ext cx="12192000" cy="5029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76825" y="2725872"/>
            <a:ext cx="3453370" cy="218066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3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7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076045" y="245327"/>
            <a:ext cx="468473" cy="568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05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8360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550638" y="-544074"/>
            <a:ext cx="5738456" cy="9090164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04236" y="-261529"/>
            <a:ext cx="8840287" cy="6203904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6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6846116" y="27008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1412199" y="2777097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8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6678804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6678804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1012509" y="1753043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012509" y="4273219"/>
            <a:ext cx="1436580" cy="143620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1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433300"/>
            <a:ext cx="3776502" cy="2361725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100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83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7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9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5400000">
            <a:off x="3013713" y="2060576"/>
            <a:ext cx="6858000" cy="2736850"/>
          </a:xfrm>
          <a:custGeom>
            <a:avLst/>
            <a:gdLst>
              <a:gd name="connsiteX0" fmla="*/ 0 w 13716000"/>
              <a:gd name="connsiteY0" fmla="*/ 5473699 h 5473699"/>
              <a:gd name="connsiteX1" fmla="*/ 0 w 13716000"/>
              <a:gd name="connsiteY1" fmla="*/ 2706089 h 5473699"/>
              <a:gd name="connsiteX2" fmla="*/ 78110 w 13716000"/>
              <a:gd name="connsiteY2" fmla="*/ 2620750 h 5473699"/>
              <a:gd name="connsiteX3" fmla="*/ 6604071 w 13716000"/>
              <a:gd name="connsiteY3" fmla="*/ 3560 h 5473699"/>
              <a:gd name="connsiteX4" fmla="*/ 13667368 w 13716000"/>
              <a:gd name="connsiteY4" fmla="*/ 2598088 h 5473699"/>
              <a:gd name="connsiteX5" fmla="*/ 13716000 w 13716000"/>
              <a:gd name="connsiteY5" fmla="*/ 2650660 h 5473699"/>
              <a:gd name="connsiteX6" fmla="*/ 13716000 w 13716000"/>
              <a:gd name="connsiteY6" fmla="*/ 5294704 h 5473699"/>
              <a:gd name="connsiteX7" fmla="*/ 13710320 w 13716000"/>
              <a:gd name="connsiteY7" fmla="*/ 5271580 h 5473699"/>
              <a:gd name="connsiteX8" fmla="*/ 6666167 w 13716000"/>
              <a:gd name="connsiteY8" fmla="*/ 1414421 h 5473699"/>
              <a:gd name="connsiteX9" fmla="*/ 24318 w 13716000"/>
              <a:gd name="connsiteY9" fmla="*/ 5375512 h 547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0" h="5473699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69000"/>
                </a:schemeClr>
              </a:gs>
              <a:gs pos="100000">
                <a:schemeClr val="accent5">
                  <a:alpha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7F7F7F"/>
              </a:solidFill>
              <a:latin typeface="Open Sans Regular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51588" y="0"/>
            <a:ext cx="5838825" cy="6858000"/>
          </a:xfrm>
          <a:custGeom>
            <a:avLst/>
            <a:gdLst>
              <a:gd name="connsiteX0" fmla="*/ 0 w 11677650"/>
              <a:gd name="connsiteY0" fmla="*/ 0 h 13716000"/>
              <a:gd name="connsiteX1" fmla="*/ 11677650 w 11677650"/>
              <a:gd name="connsiteY1" fmla="*/ 0 h 13716000"/>
              <a:gd name="connsiteX2" fmla="*/ 11677650 w 11677650"/>
              <a:gd name="connsiteY2" fmla="*/ 13716000 h 13716000"/>
              <a:gd name="connsiteX3" fmla="*/ 244994 w 11677650"/>
              <a:gd name="connsiteY3" fmla="*/ 13716000 h 13716000"/>
              <a:gd name="connsiteX4" fmla="*/ 297566 w 11677650"/>
              <a:gd name="connsiteY4" fmla="*/ 13667368 h 13716000"/>
              <a:gd name="connsiteX5" fmla="*/ 2892094 w 11677650"/>
              <a:gd name="connsiteY5" fmla="*/ 6604072 h 13716000"/>
              <a:gd name="connsiteX6" fmla="*/ 1547302 w 11677650"/>
              <a:gd name="connsiteY6" fmla="*/ 1702925 h 13716000"/>
              <a:gd name="connsiteX7" fmla="*/ 1524000 w 11677650"/>
              <a:gd name="connsiteY7" fmla="*/ 1665723 h 13716000"/>
              <a:gd name="connsiteX8" fmla="*/ 1524000 w 11677650"/>
              <a:gd name="connsiteY8" fmla="*/ 1625600 h 13716000"/>
              <a:gd name="connsiteX9" fmla="*/ 1498869 w 11677650"/>
              <a:gd name="connsiteY9" fmla="*/ 1625600 h 13716000"/>
              <a:gd name="connsiteX10" fmla="*/ 1320784 w 11677650"/>
              <a:gd name="connsiteY10" fmla="*/ 1341288 h 13716000"/>
              <a:gd name="connsiteX11" fmla="*/ 274904 w 11677650"/>
              <a:gd name="connsiteY11" fmla="*/ 78111 h 13716000"/>
              <a:gd name="connsiteX12" fmla="*/ 189564 w 11677650"/>
              <a:gd name="connsiteY12" fmla="*/ 1 h 13716000"/>
              <a:gd name="connsiteX13" fmla="*/ 0 w 11677650"/>
              <a:gd name="connsiteY13" fmla="*/ 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7650" h="1371600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7000"/>
                </a:schemeClr>
              </a:gs>
              <a:gs pos="100000">
                <a:schemeClr val="accent6">
                  <a:alpha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44" y="2993936"/>
            <a:ext cx="56114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8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Dealing with</a:t>
            </a:r>
          </a:p>
          <a:p>
            <a:pPr algn="ctr" defTabSz="914217"/>
            <a:r>
              <a:rPr lang="en-US" sz="48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images</a:t>
            </a:r>
          </a:p>
          <a:p>
            <a:pPr algn="ctr" defTabSz="914217"/>
            <a:r>
              <a:rPr lang="en-US" sz="48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in a resume form</a:t>
            </a:r>
            <a:endParaRPr lang="en-US" sz="48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79" y="1096918"/>
            <a:ext cx="2563373" cy="800102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3" r="57271"/>
          <a:stretch/>
        </p:blipFill>
        <p:spPr>
          <a:solidFill>
            <a:schemeClr val="bg1">
              <a:lumMod val="95000"/>
              <a:alpha val="9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861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79845" y="371857"/>
            <a:ext cx="483741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PUT IT ALL TOGETHER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2113816" y="1366719"/>
            <a:ext cx="8043313" cy="4573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rgbClr val="7030A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(!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$invalid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{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$field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= 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'Image Upload'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1350" dirty="0" err="1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new_width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	=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256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$image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	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 </a:t>
            </a:r>
            <a:r>
              <a:rPr lang="en-US" sz="1350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imagecreatefromstring</a:t>
            </a:r>
            <a:r>
              <a:rPr lang="en-US" sz="1350" dirty="0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1350" dirty="0" err="1" smtClean="0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file_get_contents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($_FILES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[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'form'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][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1350" dirty="0" err="1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tmp_name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][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$field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]));</a:t>
            </a:r>
          </a:p>
          <a:p>
            <a:pPr algn="l"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  <a:r>
              <a:rPr lang="en-US" sz="1350" dirty="0">
                <a:solidFill>
                  <a:srgbClr val="7030A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(</a:t>
            </a:r>
            <a:r>
              <a:rPr lang="en-US" sz="1350" dirty="0" err="1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is_resource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$image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))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{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$image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	= </a:t>
            </a:r>
            <a:r>
              <a:rPr lang="en-US" sz="1350" dirty="0" err="1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imagescale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$image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1350" dirty="0" err="1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new_width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$to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	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$_FILES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[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'form'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][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1350" dirty="0" err="1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tmp_name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][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$field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];</a:t>
            </a:r>
          </a:p>
          <a:p>
            <a:pPr algn="l"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</a:t>
            </a:r>
            <a:r>
              <a:rPr lang="en-US" sz="1350" dirty="0" err="1">
                <a:solidFill>
                  <a:schemeClr val="accent5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imagejpeg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$image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$to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75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}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9089" y="6123122"/>
            <a:ext cx="72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Script goes in Form Properties – PHP Scripts – Scripts called on form process</a:t>
            </a:r>
            <a:endParaRPr lang="ro-RO" dirty="0">
              <a:solidFill>
                <a:srgbClr val="7F7F7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4655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92803" y="233541"/>
            <a:ext cx="444846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THIS IS THE RESULT.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3273" y="5441114"/>
            <a:ext cx="4745455" cy="36609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This is how my form looks in the frontend.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530582" y="5441114"/>
            <a:ext cx="4745455" cy="9561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After submission, this is the Thank You message that’s displayed. I can now show the user’s picture without worrying it’s too big.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-79" r="36641" b="-5819"/>
          <a:stretch/>
        </p:blipFill>
        <p:spPr>
          <a:xfrm>
            <a:off x="1094757" y="1322558"/>
            <a:ext cx="4356000" cy="3985200"/>
          </a:xfrm>
          <a:ln>
            <a:solidFill>
              <a:schemeClr val="accent1"/>
            </a:solidFill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-904" r="37044" b="904"/>
          <a:stretch/>
        </p:blipFill>
        <p:spPr>
          <a:xfrm>
            <a:off x="6725309" y="1322558"/>
            <a:ext cx="4356000" cy="3983523"/>
          </a:xfr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97421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87386" y="233541"/>
            <a:ext cx="965931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LET’S DISPLAY RESUMES IN THE FRONTEND.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26110" y="4955436"/>
            <a:ext cx="3600000" cy="12383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Let’s setup a directory. We’ll set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PDF Support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to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Yes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and the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PDF Filename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can use placeholders too – so we’ll have a personalized name for each PDF file.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44796"/>
          <a:stretch/>
        </p:blipFill>
        <p:spPr>
          <a:xfrm>
            <a:off x="8205788" y="1235075"/>
            <a:ext cx="3598862" cy="3600450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-1403" r="44311" b="-5664"/>
          <a:stretch/>
        </p:blipFill>
        <p:spPr>
          <a:xfrm>
            <a:off x="426109" y="1235855"/>
            <a:ext cx="3600000" cy="3600000"/>
          </a:xfrm>
          <a:ln>
            <a:solidFill>
              <a:schemeClr val="accent5"/>
            </a:solidFill>
          </a:ln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r="38695" b="-3265"/>
          <a:stretch/>
        </p:blipFill>
        <p:spPr>
          <a:xfrm>
            <a:off x="4315738" y="1235855"/>
            <a:ext cx="3600000" cy="3600000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4315738" y="4955436"/>
            <a:ext cx="3600000" cy="64822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In the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Fields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tab we can select which fields we want to display in the frontend.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8205366" y="4955436"/>
            <a:ext cx="3600000" cy="12383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Last step is to create a menu item and set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Enable submissions directory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to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Yes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so we can access it in the frontend. This is a security measure.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9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95770" y="233541"/>
            <a:ext cx="764254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THE DIRECTORY IN THE FRONTEND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3273" y="5441114"/>
            <a:ext cx="4745455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Here’s how the directory looks like in the frontend. It’s searchable and sortable as well.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530582" y="5441114"/>
            <a:ext cx="4745455" cy="64822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Clicking on view details shows this – looks professional enough out of the box. This is the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2 Columns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layout.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23221"/>
          <a:stretch/>
        </p:blipFill>
        <p:spPr>
          <a:xfrm>
            <a:off x="812800" y="1281113"/>
            <a:ext cx="5103813" cy="3846512"/>
          </a:xfr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r="27611"/>
          <a:stretch/>
        </p:blipFill>
        <p:spPr>
          <a:xfrm>
            <a:off x="6446838" y="1281113"/>
            <a:ext cx="5103812" cy="3846512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86876" y="6115179"/>
            <a:ext cx="546034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Next, let’s open the PDF.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42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70872" y="371857"/>
            <a:ext cx="4255267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DISAPPOINTMENT!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81050" y="1546645"/>
            <a:ext cx="4751543" cy="31388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Wait, this doesn’t look professional at all!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Because having a full fledged PDF library such as </a:t>
            </a:r>
            <a:r>
              <a:rPr lang="en-US" sz="135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dompdf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made the </a:t>
            </a:r>
            <a:r>
              <a:rPr lang="en-US" sz="135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RSForm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! Pro installation package too big to upload, we’ve included an older, barebones version of TCPDF.</a:t>
            </a: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TCPDF was the library Joomla! 1.5 was using. It </a:t>
            </a:r>
            <a:r>
              <a:rPr lang="en-US" sz="135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does its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job as long as you don’t want it too look good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Wingdings" panose="05000000000000000000" pitchFamily="2" charset="2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Wingdings" panose="05000000000000000000" pitchFamily="2" charset="2"/>
              </a:rPr>
              <a:t>But there’s a solution for this…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45439"/>
          <a:stretch/>
        </p:blipFill>
        <p:spPr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8142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310988" y="371857"/>
            <a:ext cx="3375027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MUCH BETTER.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81050" y="1546645"/>
            <a:ext cx="4751543" cy="346252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How is this possible with no lines of code?</a:t>
            </a: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Just by installing the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PDF Plugin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It features the latest version of </a:t>
            </a:r>
            <a:r>
              <a:rPr lang="en-US" sz="135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dompdf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which supports CSS styling and more complex HTML parsing. Just by installing the PDF Plugin all PDF files generated by </a:t>
            </a:r>
            <a:r>
              <a:rPr lang="en-US" sz="135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RSForm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! Pro will use the newer library, making everything look better.</a:t>
            </a: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Much better.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45166"/>
          <a:stretch/>
        </p:blipFill>
        <p:spPr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5974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576310" y="371857"/>
            <a:ext cx="4844403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HOW ABOUT IMAGES</a:t>
            </a:r>
          </a:p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IN THE LISTING?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81050" y="1546645"/>
            <a:ext cx="4751543" cy="31388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endParaRPr lang="en-US" sz="135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Wouldn’t it be easier to display images in the listing, so you can identify a likeable face?</a:t>
            </a:r>
          </a:p>
          <a:p>
            <a:pPr>
              <a:lnSpc>
                <a:spcPts val="2150"/>
              </a:lnSpc>
            </a:pPr>
            <a:endParaRPr lang="en-US" sz="135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This is possible, but not without some code. Fortunately we have a PHP Scripts section in the directory as well and we can manipulate the HTML output using some </a:t>
            </a:r>
            <a:r>
              <a:rPr lang="en-US" sz="1350" i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simple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regex.</a:t>
            </a:r>
          </a:p>
          <a:p>
            <a:pPr>
              <a:lnSpc>
                <a:spcPts val="2150"/>
              </a:lnSpc>
            </a:pP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Yes, I’ve said it in the same sentence – regex and simple.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23419" t="13995" r="38350" b="9168"/>
          <a:stretch/>
        </p:blipFill>
        <p:spPr>
          <a:xfrm>
            <a:off x="6096000" y="0"/>
            <a:ext cx="608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7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471" y="371857"/>
            <a:ext cx="448815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Let’s </a:t>
            </a:r>
            <a:r>
              <a:rPr lang="en-US" sz="3300" b="1" dirty="0" err="1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preg_replace</a:t>
            </a: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()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 rot="3624365" flipV="1">
            <a:off x="382740" y="5318179"/>
            <a:ext cx="752927" cy="729484"/>
          </a:xfrm>
          <a:custGeom>
            <a:avLst/>
            <a:gdLst>
              <a:gd name="T0" fmla="*/ 5389 w 9769"/>
              <a:gd name="T1" fmla="*/ 0 h 9464"/>
              <a:gd name="T2" fmla="*/ 5389 w 9769"/>
              <a:gd name="T3" fmla="*/ 0 h 9464"/>
              <a:gd name="T4" fmla="*/ 2101 w 9769"/>
              <a:gd name="T5" fmla="*/ 449 h 9464"/>
              <a:gd name="T6" fmla="*/ 353 w 9769"/>
              <a:gd name="T7" fmla="*/ 1475 h 9464"/>
              <a:gd name="T8" fmla="*/ 417 w 9769"/>
              <a:gd name="T9" fmla="*/ 3592 h 9464"/>
              <a:gd name="T10" fmla="*/ 4042 w 9769"/>
              <a:gd name="T11" fmla="*/ 8869 h 9464"/>
              <a:gd name="T12" fmla="*/ 5261 w 9769"/>
              <a:gd name="T13" fmla="*/ 9463 h 9464"/>
              <a:gd name="T14" fmla="*/ 5373 w 9769"/>
              <a:gd name="T15" fmla="*/ 9447 h 9464"/>
              <a:gd name="T16" fmla="*/ 6528 w 9769"/>
              <a:gd name="T17" fmla="*/ 8629 h 9464"/>
              <a:gd name="T18" fmla="*/ 9206 w 9769"/>
              <a:gd name="T19" fmla="*/ 4186 h 9464"/>
              <a:gd name="T20" fmla="*/ 9575 w 9769"/>
              <a:gd name="T21" fmla="*/ 2085 h 9464"/>
              <a:gd name="T22" fmla="*/ 8436 w 9769"/>
              <a:gd name="T23" fmla="*/ 690 h 9464"/>
              <a:gd name="T24" fmla="*/ 5389 w 9769"/>
              <a:gd name="T25" fmla="*/ 0 h 9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69" h="9464">
                <a:moveTo>
                  <a:pt x="5389" y="0"/>
                </a:moveTo>
                <a:lnTo>
                  <a:pt x="5389" y="0"/>
                </a:lnTo>
                <a:cubicBezTo>
                  <a:pt x="4251" y="0"/>
                  <a:pt x="3096" y="192"/>
                  <a:pt x="2101" y="449"/>
                </a:cubicBezTo>
                <a:cubicBezTo>
                  <a:pt x="1428" y="610"/>
                  <a:pt x="706" y="866"/>
                  <a:pt x="353" y="1475"/>
                </a:cubicBezTo>
                <a:cubicBezTo>
                  <a:pt x="0" y="2101"/>
                  <a:pt x="177" y="2903"/>
                  <a:pt x="417" y="3592"/>
                </a:cubicBezTo>
                <a:cubicBezTo>
                  <a:pt x="1139" y="5613"/>
                  <a:pt x="2406" y="7458"/>
                  <a:pt x="4042" y="8869"/>
                </a:cubicBezTo>
                <a:cubicBezTo>
                  <a:pt x="4395" y="9158"/>
                  <a:pt x="4812" y="9463"/>
                  <a:pt x="5261" y="9463"/>
                </a:cubicBezTo>
                <a:cubicBezTo>
                  <a:pt x="5293" y="9463"/>
                  <a:pt x="5325" y="9463"/>
                  <a:pt x="5373" y="9447"/>
                </a:cubicBezTo>
                <a:cubicBezTo>
                  <a:pt x="5854" y="9398"/>
                  <a:pt x="6223" y="8998"/>
                  <a:pt x="6528" y="8629"/>
                </a:cubicBezTo>
                <a:cubicBezTo>
                  <a:pt x="7618" y="7265"/>
                  <a:pt x="8516" y="5774"/>
                  <a:pt x="9206" y="4186"/>
                </a:cubicBezTo>
                <a:cubicBezTo>
                  <a:pt x="9511" y="3528"/>
                  <a:pt x="9768" y="2791"/>
                  <a:pt x="9575" y="2085"/>
                </a:cubicBezTo>
                <a:cubicBezTo>
                  <a:pt x="9430" y="1492"/>
                  <a:pt x="8965" y="995"/>
                  <a:pt x="8436" y="690"/>
                </a:cubicBezTo>
                <a:cubicBezTo>
                  <a:pt x="7538" y="177"/>
                  <a:pt x="6479" y="0"/>
                  <a:pt x="5389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926" y="5455215"/>
            <a:ext cx="40427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6004" y="5252286"/>
            <a:ext cx="3754180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Replace it with an &lt;</a:t>
            </a:r>
            <a:r>
              <a:rPr lang="en-US" sz="1500" b="1" dirty="0" err="1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img</a:t>
            </a:r>
            <a:r>
              <a:rPr lang="en-US" sz="15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&gt; tag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286004" y="5577768"/>
            <a:ext cx="9933711" cy="7156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50"/>
              </a:lnSpc>
            </a:pP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&lt;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img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src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=“$1” /&gt;</a:t>
            </a:r>
          </a:p>
          <a:p>
            <a:pPr algn="just"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This is actually the easiest part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Wingdings" panose="05000000000000000000" pitchFamily="2" charset="2"/>
              </a:rPr>
              <a:t>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 rot="3624365" flipV="1">
            <a:off x="382739" y="4043098"/>
            <a:ext cx="752927" cy="729484"/>
          </a:xfrm>
          <a:custGeom>
            <a:avLst/>
            <a:gdLst>
              <a:gd name="T0" fmla="*/ 5389 w 9769"/>
              <a:gd name="T1" fmla="*/ 0 h 9464"/>
              <a:gd name="T2" fmla="*/ 5389 w 9769"/>
              <a:gd name="T3" fmla="*/ 0 h 9464"/>
              <a:gd name="T4" fmla="*/ 2101 w 9769"/>
              <a:gd name="T5" fmla="*/ 449 h 9464"/>
              <a:gd name="T6" fmla="*/ 353 w 9769"/>
              <a:gd name="T7" fmla="*/ 1475 h 9464"/>
              <a:gd name="T8" fmla="*/ 417 w 9769"/>
              <a:gd name="T9" fmla="*/ 3592 h 9464"/>
              <a:gd name="T10" fmla="*/ 4042 w 9769"/>
              <a:gd name="T11" fmla="*/ 8869 h 9464"/>
              <a:gd name="T12" fmla="*/ 5261 w 9769"/>
              <a:gd name="T13" fmla="*/ 9463 h 9464"/>
              <a:gd name="T14" fmla="*/ 5373 w 9769"/>
              <a:gd name="T15" fmla="*/ 9447 h 9464"/>
              <a:gd name="T16" fmla="*/ 6528 w 9769"/>
              <a:gd name="T17" fmla="*/ 8629 h 9464"/>
              <a:gd name="T18" fmla="*/ 9206 w 9769"/>
              <a:gd name="T19" fmla="*/ 4186 h 9464"/>
              <a:gd name="T20" fmla="*/ 9575 w 9769"/>
              <a:gd name="T21" fmla="*/ 2085 h 9464"/>
              <a:gd name="T22" fmla="*/ 8436 w 9769"/>
              <a:gd name="T23" fmla="*/ 690 h 9464"/>
              <a:gd name="T24" fmla="*/ 5389 w 9769"/>
              <a:gd name="T25" fmla="*/ 0 h 9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69" h="9464">
                <a:moveTo>
                  <a:pt x="5389" y="0"/>
                </a:moveTo>
                <a:lnTo>
                  <a:pt x="5389" y="0"/>
                </a:lnTo>
                <a:cubicBezTo>
                  <a:pt x="4251" y="0"/>
                  <a:pt x="3096" y="192"/>
                  <a:pt x="2101" y="449"/>
                </a:cubicBezTo>
                <a:cubicBezTo>
                  <a:pt x="1428" y="610"/>
                  <a:pt x="706" y="866"/>
                  <a:pt x="353" y="1475"/>
                </a:cubicBezTo>
                <a:cubicBezTo>
                  <a:pt x="0" y="2101"/>
                  <a:pt x="177" y="2903"/>
                  <a:pt x="417" y="3592"/>
                </a:cubicBezTo>
                <a:cubicBezTo>
                  <a:pt x="1139" y="5613"/>
                  <a:pt x="2406" y="7458"/>
                  <a:pt x="4042" y="8869"/>
                </a:cubicBezTo>
                <a:cubicBezTo>
                  <a:pt x="4395" y="9158"/>
                  <a:pt x="4812" y="9463"/>
                  <a:pt x="5261" y="9463"/>
                </a:cubicBezTo>
                <a:cubicBezTo>
                  <a:pt x="5293" y="9463"/>
                  <a:pt x="5325" y="9463"/>
                  <a:pt x="5373" y="9447"/>
                </a:cubicBezTo>
                <a:cubicBezTo>
                  <a:pt x="5854" y="9398"/>
                  <a:pt x="6223" y="8998"/>
                  <a:pt x="6528" y="8629"/>
                </a:cubicBezTo>
                <a:cubicBezTo>
                  <a:pt x="7618" y="7265"/>
                  <a:pt x="8516" y="5774"/>
                  <a:pt x="9206" y="4186"/>
                </a:cubicBezTo>
                <a:cubicBezTo>
                  <a:pt x="9511" y="3528"/>
                  <a:pt x="9768" y="2791"/>
                  <a:pt x="9575" y="2085"/>
                </a:cubicBezTo>
                <a:cubicBezTo>
                  <a:pt x="9430" y="1492"/>
                  <a:pt x="8965" y="995"/>
                  <a:pt x="8436" y="690"/>
                </a:cubicBezTo>
                <a:cubicBezTo>
                  <a:pt x="7538" y="177"/>
                  <a:pt x="6479" y="0"/>
                  <a:pt x="538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925" y="4180134"/>
            <a:ext cx="40427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6004" y="3977205"/>
            <a:ext cx="4920832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Grab the link (and escape)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253672" y="4302687"/>
            <a:ext cx="9966043" cy="715615"/>
          </a:xfrm>
          <a:prstGeom prst="rect">
            <a:avLst/>
          </a:prstGeom>
          <a:noFill/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50"/>
              </a:lnSpc>
            </a:pP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&lt;a 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href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=“(</a:t>
            </a:r>
            <a:r>
              <a:rPr lang="en-US" sz="150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.*?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submissions\.view\.file)”&gt;</a:t>
            </a:r>
            <a:r>
              <a:rPr lang="en-US" sz="150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.*?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&lt;\/</a:t>
            </a:r>
            <a:r>
              <a:rPr lang="en-US" sz="15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&gt;</a:t>
            </a:r>
          </a:p>
          <a:p>
            <a:pPr algn="just"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By now we have the whole URL (the </a:t>
            </a:r>
            <a:r>
              <a:rPr lang="en-US" sz="135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href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part) and the whole &lt;a&gt; tag.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Freeform 40"/>
          <p:cNvSpPr>
            <a:spLocks noChangeArrowheads="1"/>
          </p:cNvSpPr>
          <p:nvPr/>
        </p:nvSpPr>
        <p:spPr bwMode="auto">
          <a:xfrm rot="3624365" flipV="1">
            <a:off x="382739" y="2830081"/>
            <a:ext cx="752927" cy="729484"/>
          </a:xfrm>
          <a:custGeom>
            <a:avLst/>
            <a:gdLst>
              <a:gd name="T0" fmla="*/ 5389 w 9769"/>
              <a:gd name="T1" fmla="*/ 0 h 9464"/>
              <a:gd name="T2" fmla="*/ 5389 w 9769"/>
              <a:gd name="T3" fmla="*/ 0 h 9464"/>
              <a:gd name="T4" fmla="*/ 2101 w 9769"/>
              <a:gd name="T5" fmla="*/ 449 h 9464"/>
              <a:gd name="T6" fmla="*/ 353 w 9769"/>
              <a:gd name="T7" fmla="*/ 1475 h 9464"/>
              <a:gd name="T8" fmla="*/ 417 w 9769"/>
              <a:gd name="T9" fmla="*/ 3592 h 9464"/>
              <a:gd name="T10" fmla="*/ 4042 w 9769"/>
              <a:gd name="T11" fmla="*/ 8869 h 9464"/>
              <a:gd name="T12" fmla="*/ 5261 w 9769"/>
              <a:gd name="T13" fmla="*/ 9463 h 9464"/>
              <a:gd name="T14" fmla="*/ 5373 w 9769"/>
              <a:gd name="T15" fmla="*/ 9447 h 9464"/>
              <a:gd name="T16" fmla="*/ 6528 w 9769"/>
              <a:gd name="T17" fmla="*/ 8629 h 9464"/>
              <a:gd name="T18" fmla="*/ 9206 w 9769"/>
              <a:gd name="T19" fmla="*/ 4186 h 9464"/>
              <a:gd name="T20" fmla="*/ 9575 w 9769"/>
              <a:gd name="T21" fmla="*/ 2085 h 9464"/>
              <a:gd name="T22" fmla="*/ 8436 w 9769"/>
              <a:gd name="T23" fmla="*/ 690 h 9464"/>
              <a:gd name="T24" fmla="*/ 5389 w 9769"/>
              <a:gd name="T25" fmla="*/ 0 h 9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69" h="9464">
                <a:moveTo>
                  <a:pt x="5389" y="0"/>
                </a:moveTo>
                <a:lnTo>
                  <a:pt x="5389" y="0"/>
                </a:lnTo>
                <a:cubicBezTo>
                  <a:pt x="4251" y="0"/>
                  <a:pt x="3096" y="192"/>
                  <a:pt x="2101" y="449"/>
                </a:cubicBezTo>
                <a:cubicBezTo>
                  <a:pt x="1428" y="610"/>
                  <a:pt x="706" y="866"/>
                  <a:pt x="353" y="1475"/>
                </a:cubicBezTo>
                <a:cubicBezTo>
                  <a:pt x="0" y="2101"/>
                  <a:pt x="177" y="2903"/>
                  <a:pt x="417" y="3592"/>
                </a:cubicBezTo>
                <a:cubicBezTo>
                  <a:pt x="1139" y="5613"/>
                  <a:pt x="2406" y="7458"/>
                  <a:pt x="4042" y="8869"/>
                </a:cubicBezTo>
                <a:cubicBezTo>
                  <a:pt x="4395" y="9158"/>
                  <a:pt x="4812" y="9463"/>
                  <a:pt x="5261" y="9463"/>
                </a:cubicBezTo>
                <a:cubicBezTo>
                  <a:pt x="5293" y="9463"/>
                  <a:pt x="5325" y="9463"/>
                  <a:pt x="5373" y="9447"/>
                </a:cubicBezTo>
                <a:cubicBezTo>
                  <a:pt x="5854" y="9398"/>
                  <a:pt x="6223" y="8998"/>
                  <a:pt x="6528" y="8629"/>
                </a:cubicBezTo>
                <a:cubicBezTo>
                  <a:pt x="7618" y="7265"/>
                  <a:pt x="8516" y="5774"/>
                  <a:pt x="9206" y="4186"/>
                </a:cubicBezTo>
                <a:cubicBezTo>
                  <a:pt x="9511" y="3528"/>
                  <a:pt x="9768" y="2791"/>
                  <a:pt x="9575" y="2085"/>
                </a:cubicBezTo>
                <a:cubicBezTo>
                  <a:pt x="9430" y="1492"/>
                  <a:pt x="8965" y="995"/>
                  <a:pt x="8436" y="690"/>
                </a:cubicBezTo>
                <a:cubicBezTo>
                  <a:pt x="7538" y="177"/>
                  <a:pt x="6479" y="0"/>
                  <a:pt x="538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925" y="2967117"/>
            <a:ext cx="40427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6004" y="2764188"/>
            <a:ext cx="3909480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Use a non-greedy (lazy) search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253672" y="3089670"/>
            <a:ext cx="9966043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The most simple syntax in regex is this: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.*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which matches everything. You need to use 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.*?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– notice the question mark - which</a:t>
            </a:r>
            <a:r>
              <a:rPr lang="en-US" sz="135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matches everything without exhausting results.</a:t>
            </a:r>
            <a:endParaRPr lang="en-US" sz="1350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 rot="3624365" flipV="1">
            <a:off x="374131" y="1555000"/>
            <a:ext cx="752927" cy="729484"/>
          </a:xfrm>
          <a:custGeom>
            <a:avLst/>
            <a:gdLst>
              <a:gd name="T0" fmla="*/ 5389 w 9769"/>
              <a:gd name="T1" fmla="*/ 0 h 9464"/>
              <a:gd name="T2" fmla="*/ 5389 w 9769"/>
              <a:gd name="T3" fmla="*/ 0 h 9464"/>
              <a:gd name="T4" fmla="*/ 2101 w 9769"/>
              <a:gd name="T5" fmla="*/ 449 h 9464"/>
              <a:gd name="T6" fmla="*/ 353 w 9769"/>
              <a:gd name="T7" fmla="*/ 1475 h 9464"/>
              <a:gd name="T8" fmla="*/ 417 w 9769"/>
              <a:gd name="T9" fmla="*/ 3592 h 9464"/>
              <a:gd name="T10" fmla="*/ 4042 w 9769"/>
              <a:gd name="T11" fmla="*/ 8869 h 9464"/>
              <a:gd name="T12" fmla="*/ 5261 w 9769"/>
              <a:gd name="T13" fmla="*/ 9463 h 9464"/>
              <a:gd name="T14" fmla="*/ 5373 w 9769"/>
              <a:gd name="T15" fmla="*/ 9447 h 9464"/>
              <a:gd name="T16" fmla="*/ 6528 w 9769"/>
              <a:gd name="T17" fmla="*/ 8629 h 9464"/>
              <a:gd name="T18" fmla="*/ 9206 w 9769"/>
              <a:gd name="T19" fmla="*/ 4186 h 9464"/>
              <a:gd name="T20" fmla="*/ 9575 w 9769"/>
              <a:gd name="T21" fmla="*/ 2085 h 9464"/>
              <a:gd name="T22" fmla="*/ 8436 w 9769"/>
              <a:gd name="T23" fmla="*/ 690 h 9464"/>
              <a:gd name="T24" fmla="*/ 5389 w 9769"/>
              <a:gd name="T25" fmla="*/ 0 h 9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69" h="9464">
                <a:moveTo>
                  <a:pt x="5389" y="0"/>
                </a:moveTo>
                <a:lnTo>
                  <a:pt x="5389" y="0"/>
                </a:lnTo>
                <a:cubicBezTo>
                  <a:pt x="4251" y="0"/>
                  <a:pt x="3096" y="192"/>
                  <a:pt x="2101" y="449"/>
                </a:cubicBezTo>
                <a:cubicBezTo>
                  <a:pt x="1428" y="610"/>
                  <a:pt x="706" y="866"/>
                  <a:pt x="353" y="1475"/>
                </a:cubicBezTo>
                <a:cubicBezTo>
                  <a:pt x="0" y="2101"/>
                  <a:pt x="177" y="2903"/>
                  <a:pt x="417" y="3592"/>
                </a:cubicBezTo>
                <a:cubicBezTo>
                  <a:pt x="1139" y="5613"/>
                  <a:pt x="2406" y="7458"/>
                  <a:pt x="4042" y="8869"/>
                </a:cubicBezTo>
                <a:cubicBezTo>
                  <a:pt x="4395" y="9158"/>
                  <a:pt x="4812" y="9463"/>
                  <a:pt x="5261" y="9463"/>
                </a:cubicBezTo>
                <a:cubicBezTo>
                  <a:pt x="5293" y="9463"/>
                  <a:pt x="5325" y="9463"/>
                  <a:pt x="5373" y="9447"/>
                </a:cubicBezTo>
                <a:cubicBezTo>
                  <a:pt x="5854" y="9398"/>
                  <a:pt x="6223" y="8998"/>
                  <a:pt x="6528" y="8629"/>
                </a:cubicBezTo>
                <a:cubicBezTo>
                  <a:pt x="7618" y="7265"/>
                  <a:pt x="8516" y="5774"/>
                  <a:pt x="9206" y="4186"/>
                </a:cubicBezTo>
                <a:cubicBezTo>
                  <a:pt x="9511" y="3528"/>
                  <a:pt x="9768" y="2791"/>
                  <a:pt x="9575" y="2085"/>
                </a:cubicBezTo>
                <a:cubicBezTo>
                  <a:pt x="9430" y="1492"/>
                  <a:pt x="8965" y="995"/>
                  <a:pt x="8436" y="690"/>
                </a:cubicBezTo>
                <a:cubicBezTo>
                  <a:pt x="7538" y="177"/>
                  <a:pt x="6479" y="0"/>
                  <a:pt x="538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Open Sans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317" y="1692036"/>
            <a:ext cx="40427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86004" y="1489107"/>
            <a:ext cx="4346650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Let’s take a look at one of the URLs</a:t>
            </a:r>
            <a:endParaRPr lang="en-US" sz="15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1262280" y="1814589"/>
            <a:ext cx="10818884" cy="7156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&lt;a 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href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=“/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view-resumes?task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</a:t>
            </a:r>
            <a:r>
              <a:rPr lang="en-US" sz="1500" b="1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submissions.view.file</a:t>
            </a:r>
            <a:r>
              <a:rPr lang="en-US" sz="1500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&amp;hash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</a:t>
            </a:r>
            <a:r>
              <a:rPr lang="en-US" sz="1500" dirty="0" smtClean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rPr>
              <a:t>da8f6d858bb08a91ddca4833339d97f7</a:t>
            </a:r>
            <a:r>
              <a:rPr lang="en-US" sz="15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”&gt;name.jpg&lt;/a&gt;</a:t>
            </a:r>
          </a:p>
          <a:p>
            <a:pPr algn="just"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So basically we have to match all links that have the </a:t>
            </a:r>
            <a:r>
              <a:rPr lang="en-US" sz="1350" b="1" dirty="0" err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submissions.view.file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word in them.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82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05221" y="371857"/>
            <a:ext cx="678666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PUT IT ALL </a:t>
            </a: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TOGETHER (AGAIN)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2113816" y="1366719"/>
            <a:ext cx="8043313" cy="1039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en-US" sz="1350" dirty="0" smtClean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pattern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             = </a:t>
            </a:r>
            <a:r>
              <a:rPr lang="en-US" sz="1350" dirty="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'/&lt;a </a:t>
            </a:r>
            <a:r>
              <a:rPr lang="en-US" sz="1350" dirty="0" err="1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href</a:t>
            </a:r>
            <a:r>
              <a:rPr lang="en-US" sz="1350" smtClean="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=“(.*?</a:t>
            </a:r>
            <a:r>
              <a:rPr lang="en-US" sz="1350" dirty="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submissions\.view\.</a:t>
            </a:r>
            <a:r>
              <a:rPr lang="en-US" sz="135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file</a:t>
            </a:r>
            <a:r>
              <a:rPr lang="en-US" sz="1350" smtClean="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.*?)"&gt;.*?&lt;\/</a:t>
            </a:r>
            <a:r>
              <a:rPr lang="en-US" sz="1350" dirty="0">
                <a:solidFill>
                  <a:srgbClr val="DF5050"/>
                </a:solidFill>
                <a:latin typeface="Open Sans" charset="0"/>
                <a:ea typeface="Open Sans" charset="0"/>
                <a:cs typeface="Open Sans" charset="0"/>
              </a:rPr>
              <a:t>a&gt;/'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$replacement </a:t>
            </a:r>
            <a:r>
              <a:rPr lang="en-US" sz="1350" dirty="0" smtClean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    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 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'&lt;</a:t>
            </a:r>
            <a:r>
              <a:rPr lang="en-US" sz="1350" dirty="0" err="1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img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 err="1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src</a:t>
            </a:r>
            <a:r>
              <a:rPr lang="en-US" sz="1350" dirty="0">
                <a:solidFill>
                  <a:srgbClr val="DA2424"/>
                </a:solidFill>
                <a:latin typeface="Open Sans" charset="0"/>
                <a:ea typeface="Open Sans" charset="0"/>
                <a:cs typeface="Open Sans" charset="0"/>
              </a:rPr>
              <a:t>="$1" /&gt;'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2150"/>
              </a:lnSpc>
            </a:pP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1350" dirty="0" err="1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directoryLayout</a:t>
            </a: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= </a:t>
            </a:r>
            <a:r>
              <a:rPr lang="en-US" sz="1350" dirty="0" err="1">
                <a:solidFill>
                  <a:srgbClr val="134689"/>
                </a:solidFill>
                <a:latin typeface="Open Sans" charset="0"/>
                <a:ea typeface="Open Sans" charset="0"/>
                <a:cs typeface="Open Sans" charset="0"/>
              </a:rPr>
              <a:t>preg_replace</a:t>
            </a: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($pattern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$replacement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1350" dirty="0" err="1">
                <a:solidFill>
                  <a:srgbClr val="6CA2E9"/>
                </a:solidFill>
                <a:latin typeface="Open Sans" charset="0"/>
                <a:ea typeface="Open Sans" charset="0"/>
                <a:cs typeface="Open Sans" charset="0"/>
              </a:rPr>
              <a:t>directoryLayout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);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9089" y="6123122"/>
            <a:ext cx="664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Script goes in </a:t>
            </a:r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Directory</a:t>
            </a:r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 </a:t>
            </a:r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– PHP Scripts – </a:t>
            </a:r>
            <a:r>
              <a:rPr lang="en-US" dirty="0"/>
              <a:t>Scripts called on Listing Layout</a:t>
            </a:r>
            <a:endParaRPr lang="ro-RO" b="1" dirty="0">
              <a:solidFill>
                <a:srgbClr val="7F7F7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274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75966" y="720566"/>
            <a:ext cx="9840068" cy="5416868"/>
            <a:chOff x="681812" y="340240"/>
            <a:chExt cx="9840068" cy="5416868"/>
          </a:xfrm>
        </p:grpSpPr>
        <p:sp>
          <p:nvSpPr>
            <p:cNvPr id="10" name="TextBox 9"/>
            <p:cNvSpPr txBox="1"/>
            <p:nvPr/>
          </p:nvSpPr>
          <p:spPr>
            <a:xfrm>
              <a:off x="1571653" y="1246553"/>
              <a:ext cx="8950227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3700" b="1" dirty="0" smtClean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How many developers does it take to change a lightbulb?</a:t>
              </a:r>
            </a:p>
            <a:p>
              <a:pPr algn="ctr" defTabSz="914217"/>
              <a:r>
                <a:rPr lang="en-US" sz="3700" b="1" dirty="0" smtClean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35.</a:t>
              </a:r>
            </a:p>
            <a:p>
              <a:pPr algn="ctr" defTabSz="914217"/>
              <a:r>
                <a:rPr lang="en-US" sz="3700" b="1" dirty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One to actually change the bulb and 34 to say after the fact</a:t>
              </a:r>
              <a:r>
                <a:rPr lang="en-US" sz="3700" b="1" dirty="0" smtClean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,</a:t>
              </a:r>
            </a:p>
            <a:p>
              <a:pPr algn="ctr" defTabSz="914217"/>
              <a:r>
                <a:rPr lang="en-US" sz="3700" b="1" dirty="0" smtClean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"</a:t>
              </a:r>
              <a:r>
                <a:rPr lang="en-US" sz="3700" b="1" dirty="0">
                  <a:solidFill>
                    <a:srgbClr val="000000"/>
                  </a:solidFill>
                  <a:latin typeface="League Spartan" charset="0"/>
                  <a:ea typeface="League Spartan" charset="0"/>
                  <a:cs typeface="League Spartan" charset="0"/>
                </a:rPr>
                <a:t>I could have done that better."﻿</a:t>
              </a:r>
            </a:p>
            <a:p>
              <a:pPr algn="ctr" defTabSz="914217"/>
              <a:endParaRPr lang="en-US" sz="3300" dirty="0">
                <a:solidFill>
                  <a:srgbClr val="000000"/>
                </a:solidFill>
                <a:latin typeface="Open Sans Regular" charset="0"/>
                <a:ea typeface="Open Sans Regular" charset="0"/>
                <a:cs typeface="Open Sans Regular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1812" y="340240"/>
              <a:ext cx="1372492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/>
              <a:r>
                <a:rPr lang="en-US" sz="17000" dirty="0">
                  <a:solidFill>
                    <a:srgbClr val="5091E7"/>
                  </a:solidFill>
                  <a:latin typeface="League Spartan" charset="0"/>
                  <a:ea typeface="League Spartan" charset="0"/>
                  <a:cs typeface="League Spartan" charset="0"/>
                </a:rPr>
                <a:t>“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0800000">
              <a:off x="9149388" y="3048674"/>
              <a:ext cx="1372492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/>
              <a:r>
                <a:rPr lang="en-US" sz="17000" dirty="0">
                  <a:solidFill>
                    <a:srgbClr val="5091E7"/>
                  </a:solidFill>
                  <a:latin typeface="League Spartan" charset="0"/>
                  <a:ea typeface="League Spartan" charset="0"/>
                  <a:cs typeface="League Spartan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706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765624" y="2118732"/>
          <a:ext cx="8660752" cy="40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621484" y="371857"/>
            <a:ext cx="695414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DON’T USE OLD PHP VERSIONS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29668" y="1667187"/>
            <a:ext cx="27326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500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Joomla! 3.8.5 benchmark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424378" y="3749237"/>
            <a:ext cx="180370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Requests per second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13" y="6409450"/>
            <a:ext cx="572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dirty="0">
                <a:solidFill>
                  <a:srgbClr val="7F7F7F"/>
                </a:solidFill>
                <a:latin typeface="Calibri" panose="020F0502020204030204"/>
              </a:rPr>
              <a:t>Source: https://kinsta.com/blog/php-7-hhvm-benchmarks</a:t>
            </a:r>
            <a:r>
              <a:rPr lang="en-US" dirty="0" smtClean="0">
                <a:solidFill>
                  <a:srgbClr val="7F7F7F"/>
                </a:solidFill>
                <a:latin typeface="Calibri" panose="020F0502020204030204"/>
              </a:rPr>
              <a:t>/</a:t>
            </a:r>
            <a:endParaRPr lang="ro-RO" dirty="0">
              <a:solidFill>
                <a:srgbClr val="7F7F7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163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" y="0"/>
            <a:ext cx="46723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81" y="2511201"/>
            <a:ext cx="3636573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THANK YOU</a:t>
            </a:r>
            <a:br>
              <a:rPr lang="en-US" sz="33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</a:br>
            <a:r>
              <a:rPr lang="en-US" sz="33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FOR WATCHING</a:t>
            </a:r>
            <a:endParaRPr lang="en-US" sz="33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7022" y="3465989"/>
            <a:ext cx="155869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www.rsjoomla.com</a:t>
            </a:r>
            <a:endParaRPr lang="en-US" sz="12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2896" y="2781059"/>
            <a:ext cx="186781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support@rsjoomla.com</a:t>
            </a:r>
            <a:endParaRPr lang="en-US" sz="12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15050" y="3364771"/>
            <a:ext cx="521165" cy="5211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15050" y="2677404"/>
            <a:ext cx="521165" cy="52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Regular" charset="0"/>
            </a:endParaRPr>
          </a:p>
        </p:txBody>
      </p:sp>
      <p:sp>
        <p:nvSpPr>
          <p:cNvPr id="35" name="Shape 2944"/>
          <p:cNvSpPr/>
          <p:nvPr/>
        </p:nvSpPr>
        <p:spPr>
          <a:xfrm>
            <a:off x="6241342" y="3477920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Shape 2836"/>
          <p:cNvSpPr/>
          <p:nvPr/>
        </p:nvSpPr>
        <p:spPr>
          <a:xfrm>
            <a:off x="6235969" y="283641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7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-7938" y="0"/>
            <a:ext cx="6096001" cy="6858000"/>
          </a:xfrm>
          <a:solidFill>
            <a:schemeClr val="bg1">
              <a:lumMod val="95000"/>
            </a:schemeClr>
          </a:solidFill>
        </p:spPr>
      </p:pic>
      <p:sp>
        <p:nvSpPr>
          <p:cNvPr id="34" name="TextBox 33"/>
          <p:cNvSpPr txBox="1"/>
          <p:nvPr/>
        </p:nvSpPr>
        <p:spPr>
          <a:xfrm>
            <a:off x="7220581" y="371857"/>
            <a:ext cx="386509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WHY USE PHP 7?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7904" y="958857"/>
            <a:ext cx="172855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400" b="1" dirty="0" smtClean="0">
                <a:solidFill>
                  <a:srgbClr val="7F7F7F">
                    <a:lumMod val="40000"/>
                    <a:lumOff val="60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t>STAY UP TO DATE.</a:t>
            </a:r>
            <a:endParaRPr lang="en-US" sz="1400" b="1" dirty="0">
              <a:solidFill>
                <a:srgbClr val="7F7F7F">
                  <a:lumMod val="40000"/>
                  <a:lumOff val="60000"/>
                </a:srgb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7292" y="4916793"/>
            <a:ext cx="135684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5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RELIABILITY</a:t>
            </a:r>
            <a:endParaRPr lang="en-US" sz="15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432019" y="5159781"/>
            <a:ext cx="38595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Every software has bugs – but it’s better when they’re fixed </a:t>
            </a: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  <a:sym typeface="Wingdings" panose="05000000000000000000" pitchFamily="2" charset="2"/>
              </a:rPr>
              <a:t></a:t>
            </a: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87292" y="2073834"/>
            <a:ext cx="80983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5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SPEED</a:t>
            </a:r>
            <a:endParaRPr lang="en-US" sz="15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432019" y="2399316"/>
            <a:ext cx="3859521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About 60% performance increase – a faster website for your visitors and you.</a:t>
            </a: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87292" y="3363372"/>
            <a:ext cx="1158074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5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SECURITY</a:t>
            </a:r>
            <a:endParaRPr lang="en-US" sz="15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432019" y="3663701"/>
            <a:ext cx="3859521" cy="127987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Latest version contains security patches, up to date code – you wouldn’t keep your Joomla! out of date, would you?</a:t>
            </a:r>
          </a:p>
          <a:p>
            <a:pPr algn="l" defTabSz="543818">
              <a:lnSpc>
                <a:spcPts val="2150"/>
              </a:lnSpc>
            </a:pP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667176" y="5078375"/>
            <a:ext cx="541789" cy="511346"/>
            <a:chOff x="8632827" y="1898771"/>
            <a:chExt cx="717653" cy="677329"/>
          </a:xfrm>
          <a:solidFill>
            <a:schemeClr val="accent4"/>
          </a:solidFill>
        </p:grpSpPr>
        <p:sp>
          <p:nvSpPr>
            <p:cNvPr id="45" name="Freeform 210"/>
            <p:cNvSpPr>
              <a:spLocks noChangeArrowheads="1"/>
            </p:cNvSpPr>
            <p:nvPr/>
          </p:nvSpPr>
          <p:spPr bwMode="auto">
            <a:xfrm>
              <a:off x="8632827" y="2148739"/>
              <a:ext cx="717653" cy="427361"/>
            </a:xfrm>
            <a:custGeom>
              <a:avLst/>
              <a:gdLst>
                <a:gd name="T0" fmla="*/ 318 w 391"/>
                <a:gd name="T1" fmla="*/ 170 h 235"/>
                <a:gd name="T2" fmla="*/ 317 w 391"/>
                <a:gd name="T3" fmla="*/ 170 h 235"/>
                <a:gd name="T4" fmla="*/ 317 w 391"/>
                <a:gd name="T5" fmla="*/ 170 h 235"/>
                <a:gd name="T6" fmla="*/ 312 w 391"/>
                <a:gd name="T7" fmla="*/ 170 h 235"/>
                <a:gd name="T8" fmla="*/ 312 w 391"/>
                <a:gd name="T9" fmla="*/ 170 h 235"/>
                <a:gd name="T10" fmla="*/ 313 w 391"/>
                <a:gd name="T11" fmla="*/ 167 h 235"/>
                <a:gd name="T12" fmla="*/ 313 w 391"/>
                <a:gd name="T13" fmla="*/ 167 h 235"/>
                <a:gd name="T14" fmla="*/ 323 w 391"/>
                <a:gd name="T15" fmla="*/ 139 h 235"/>
                <a:gd name="T16" fmla="*/ 323 w 391"/>
                <a:gd name="T17" fmla="*/ 139 h 235"/>
                <a:gd name="T18" fmla="*/ 324 w 391"/>
                <a:gd name="T19" fmla="*/ 133 h 235"/>
                <a:gd name="T20" fmla="*/ 324 w 391"/>
                <a:gd name="T21" fmla="*/ 133 h 235"/>
                <a:gd name="T22" fmla="*/ 327 w 391"/>
                <a:gd name="T23" fmla="*/ 102 h 235"/>
                <a:gd name="T24" fmla="*/ 327 w 391"/>
                <a:gd name="T25" fmla="*/ 66 h 235"/>
                <a:gd name="T26" fmla="*/ 327 w 391"/>
                <a:gd name="T27" fmla="*/ 66 h 235"/>
                <a:gd name="T28" fmla="*/ 370 w 391"/>
                <a:gd name="T29" fmla="*/ 118 h 235"/>
                <a:gd name="T30" fmla="*/ 370 w 391"/>
                <a:gd name="T31" fmla="*/ 118 h 235"/>
                <a:gd name="T32" fmla="*/ 318 w 391"/>
                <a:gd name="T33" fmla="*/ 170 h 235"/>
                <a:gd name="T34" fmla="*/ 308 w 391"/>
                <a:gd name="T35" fmla="*/ 56 h 235"/>
                <a:gd name="T36" fmla="*/ 308 w 391"/>
                <a:gd name="T37" fmla="*/ 102 h 235"/>
                <a:gd name="T38" fmla="*/ 308 w 391"/>
                <a:gd name="T39" fmla="*/ 102 h 235"/>
                <a:gd name="T40" fmla="*/ 307 w 391"/>
                <a:gd name="T41" fmla="*/ 120 h 235"/>
                <a:gd name="T42" fmla="*/ 307 w 391"/>
                <a:gd name="T43" fmla="*/ 120 h 235"/>
                <a:gd name="T44" fmla="*/ 291 w 391"/>
                <a:gd name="T45" fmla="*/ 172 h 235"/>
                <a:gd name="T46" fmla="*/ 291 w 391"/>
                <a:gd name="T47" fmla="*/ 172 h 235"/>
                <a:gd name="T48" fmla="*/ 252 w 391"/>
                <a:gd name="T49" fmla="*/ 217 h 235"/>
                <a:gd name="T50" fmla="*/ 75 w 391"/>
                <a:gd name="T51" fmla="*/ 217 h 235"/>
                <a:gd name="T52" fmla="*/ 75 w 391"/>
                <a:gd name="T53" fmla="*/ 217 h 235"/>
                <a:gd name="T54" fmla="*/ 19 w 391"/>
                <a:gd name="T55" fmla="*/ 102 h 235"/>
                <a:gd name="T56" fmla="*/ 19 w 391"/>
                <a:gd name="T57" fmla="*/ 19 h 235"/>
                <a:gd name="T58" fmla="*/ 308 w 391"/>
                <a:gd name="T59" fmla="*/ 19 h 235"/>
                <a:gd name="T60" fmla="*/ 308 w 391"/>
                <a:gd name="T61" fmla="*/ 56 h 235"/>
                <a:gd name="T62" fmla="*/ 327 w 391"/>
                <a:gd name="T63" fmla="*/ 48 h 235"/>
                <a:gd name="T64" fmla="*/ 327 w 391"/>
                <a:gd name="T65" fmla="*/ 10 h 235"/>
                <a:gd name="T66" fmla="*/ 327 w 391"/>
                <a:gd name="T67" fmla="*/ 10 h 235"/>
                <a:gd name="T68" fmla="*/ 318 w 391"/>
                <a:gd name="T69" fmla="*/ 0 h 235"/>
                <a:gd name="T70" fmla="*/ 10 w 391"/>
                <a:gd name="T71" fmla="*/ 0 h 235"/>
                <a:gd name="T72" fmla="*/ 10 w 391"/>
                <a:gd name="T73" fmla="*/ 0 h 235"/>
                <a:gd name="T74" fmla="*/ 0 w 391"/>
                <a:gd name="T75" fmla="*/ 10 h 235"/>
                <a:gd name="T76" fmla="*/ 0 w 391"/>
                <a:gd name="T77" fmla="*/ 102 h 235"/>
                <a:gd name="T78" fmla="*/ 0 w 391"/>
                <a:gd name="T79" fmla="*/ 102 h 235"/>
                <a:gd name="T80" fmla="*/ 67 w 391"/>
                <a:gd name="T81" fmla="*/ 233 h 235"/>
                <a:gd name="T82" fmla="*/ 67 w 391"/>
                <a:gd name="T83" fmla="*/ 233 h 235"/>
                <a:gd name="T84" fmla="*/ 73 w 391"/>
                <a:gd name="T85" fmla="*/ 234 h 235"/>
                <a:gd name="T86" fmla="*/ 256 w 391"/>
                <a:gd name="T87" fmla="*/ 234 h 235"/>
                <a:gd name="T88" fmla="*/ 256 w 391"/>
                <a:gd name="T89" fmla="*/ 234 h 235"/>
                <a:gd name="T90" fmla="*/ 260 w 391"/>
                <a:gd name="T91" fmla="*/ 233 h 235"/>
                <a:gd name="T92" fmla="*/ 260 w 391"/>
                <a:gd name="T93" fmla="*/ 233 h 235"/>
                <a:gd name="T94" fmla="*/ 302 w 391"/>
                <a:gd name="T95" fmla="*/ 186 h 235"/>
                <a:gd name="T96" fmla="*/ 302 w 391"/>
                <a:gd name="T97" fmla="*/ 186 h 235"/>
                <a:gd name="T98" fmla="*/ 317 w 391"/>
                <a:gd name="T99" fmla="*/ 188 h 235"/>
                <a:gd name="T100" fmla="*/ 318 w 391"/>
                <a:gd name="T101" fmla="*/ 188 h 235"/>
                <a:gd name="T102" fmla="*/ 318 w 391"/>
                <a:gd name="T103" fmla="*/ 188 h 235"/>
                <a:gd name="T104" fmla="*/ 389 w 391"/>
                <a:gd name="T105" fmla="*/ 119 h 235"/>
                <a:gd name="T106" fmla="*/ 389 w 391"/>
                <a:gd name="T107" fmla="*/ 119 h 235"/>
                <a:gd name="T108" fmla="*/ 327 w 391"/>
                <a:gd name="T10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35">
                  <a:moveTo>
                    <a:pt x="318" y="170"/>
                  </a:moveTo>
                  <a:lnTo>
                    <a:pt x="317" y="170"/>
                  </a:lnTo>
                  <a:lnTo>
                    <a:pt x="317" y="170"/>
                  </a:lnTo>
                  <a:cubicBezTo>
                    <a:pt x="315" y="170"/>
                    <a:pt x="314" y="170"/>
                    <a:pt x="312" y="170"/>
                  </a:cubicBezTo>
                  <a:lnTo>
                    <a:pt x="312" y="170"/>
                  </a:lnTo>
                  <a:cubicBezTo>
                    <a:pt x="312" y="169"/>
                    <a:pt x="312" y="168"/>
                    <a:pt x="313" y="167"/>
                  </a:cubicBezTo>
                  <a:lnTo>
                    <a:pt x="313" y="167"/>
                  </a:lnTo>
                  <a:cubicBezTo>
                    <a:pt x="317" y="158"/>
                    <a:pt x="320" y="148"/>
                    <a:pt x="323" y="139"/>
                  </a:cubicBezTo>
                  <a:lnTo>
                    <a:pt x="323" y="139"/>
                  </a:lnTo>
                  <a:cubicBezTo>
                    <a:pt x="323" y="137"/>
                    <a:pt x="323" y="135"/>
                    <a:pt x="324" y="133"/>
                  </a:cubicBezTo>
                  <a:lnTo>
                    <a:pt x="324" y="133"/>
                  </a:lnTo>
                  <a:cubicBezTo>
                    <a:pt x="326" y="124"/>
                    <a:pt x="327" y="113"/>
                    <a:pt x="327" y="102"/>
                  </a:cubicBezTo>
                  <a:lnTo>
                    <a:pt x="327" y="66"/>
                  </a:lnTo>
                  <a:lnTo>
                    <a:pt x="327" y="66"/>
                  </a:lnTo>
                  <a:cubicBezTo>
                    <a:pt x="352" y="71"/>
                    <a:pt x="371" y="92"/>
                    <a:pt x="370" y="118"/>
                  </a:cubicBezTo>
                  <a:lnTo>
                    <a:pt x="370" y="118"/>
                  </a:lnTo>
                  <a:cubicBezTo>
                    <a:pt x="370" y="147"/>
                    <a:pt x="347" y="170"/>
                    <a:pt x="318" y="170"/>
                  </a:cubicBezTo>
                  <a:close/>
                  <a:moveTo>
                    <a:pt x="308" y="56"/>
                  </a:moveTo>
                  <a:lnTo>
                    <a:pt x="308" y="102"/>
                  </a:lnTo>
                  <a:lnTo>
                    <a:pt x="308" y="102"/>
                  </a:lnTo>
                  <a:cubicBezTo>
                    <a:pt x="308" y="108"/>
                    <a:pt x="308" y="114"/>
                    <a:pt x="307" y="120"/>
                  </a:cubicBezTo>
                  <a:lnTo>
                    <a:pt x="307" y="120"/>
                  </a:lnTo>
                  <a:cubicBezTo>
                    <a:pt x="306" y="139"/>
                    <a:pt x="300" y="155"/>
                    <a:pt x="291" y="172"/>
                  </a:cubicBezTo>
                  <a:lnTo>
                    <a:pt x="291" y="172"/>
                  </a:lnTo>
                  <a:cubicBezTo>
                    <a:pt x="281" y="189"/>
                    <a:pt x="268" y="204"/>
                    <a:pt x="252" y="217"/>
                  </a:cubicBezTo>
                  <a:lnTo>
                    <a:pt x="75" y="217"/>
                  </a:lnTo>
                  <a:lnTo>
                    <a:pt x="75" y="217"/>
                  </a:lnTo>
                  <a:cubicBezTo>
                    <a:pt x="39" y="188"/>
                    <a:pt x="19" y="147"/>
                    <a:pt x="19" y="102"/>
                  </a:cubicBezTo>
                  <a:lnTo>
                    <a:pt x="19" y="19"/>
                  </a:lnTo>
                  <a:lnTo>
                    <a:pt x="308" y="19"/>
                  </a:lnTo>
                  <a:lnTo>
                    <a:pt x="308" y="56"/>
                  </a:lnTo>
                  <a:close/>
                  <a:moveTo>
                    <a:pt x="327" y="48"/>
                  </a:moveTo>
                  <a:lnTo>
                    <a:pt x="327" y="10"/>
                  </a:lnTo>
                  <a:lnTo>
                    <a:pt x="327" y="10"/>
                  </a:lnTo>
                  <a:cubicBezTo>
                    <a:pt x="327" y="5"/>
                    <a:pt x="323" y="0"/>
                    <a:pt x="318" y="0"/>
                  </a:cubicBezTo>
                  <a:lnTo>
                    <a:pt x="10" y="0"/>
                  </a:lnTo>
                  <a:lnTo>
                    <a:pt x="10" y="0"/>
                  </a:lnTo>
                  <a:cubicBezTo>
                    <a:pt x="5" y="0"/>
                    <a:pt x="0" y="5"/>
                    <a:pt x="0" y="10"/>
                  </a:cubicBezTo>
                  <a:lnTo>
                    <a:pt x="0" y="102"/>
                  </a:lnTo>
                  <a:lnTo>
                    <a:pt x="0" y="102"/>
                  </a:lnTo>
                  <a:cubicBezTo>
                    <a:pt x="0" y="154"/>
                    <a:pt x="25" y="202"/>
                    <a:pt x="67" y="233"/>
                  </a:cubicBezTo>
                  <a:lnTo>
                    <a:pt x="67" y="233"/>
                  </a:lnTo>
                  <a:cubicBezTo>
                    <a:pt x="69" y="234"/>
                    <a:pt x="71" y="234"/>
                    <a:pt x="73" y="234"/>
                  </a:cubicBezTo>
                  <a:lnTo>
                    <a:pt x="256" y="234"/>
                  </a:lnTo>
                  <a:lnTo>
                    <a:pt x="256" y="234"/>
                  </a:lnTo>
                  <a:cubicBezTo>
                    <a:pt x="257" y="234"/>
                    <a:pt x="259" y="234"/>
                    <a:pt x="260" y="233"/>
                  </a:cubicBezTo>
                  <a:lnTo>
                    <a:pt x="260" y="233"/>
                  </a:lnTo>
                  <a:cubicBezTo>
                    <a:pt x="278" y="220"/>
                    <a:pt x="292" y="204"/>
                    <a:pt x="302" y="186"/>
                  </a:cubicBezTo>
                  <a:lnTo>
                    <a:pt x="302" y="186"/>
                  </a:lnTo>
                  <a:cubicBezTo>
                    <a:pt x="307" y="187"/>
                    <a:pt x="312" y="188"/>
                    <a:pt x="317" y="188"/>
                  </a:cubicBezTo>
                  <a:lnTo>
                    <a:pt x="318" y="188"/>
                  </a:lnTo>
                  <a:lnTo>
                    <a:pt x="318" y="188"/>
                  </a:lnTo>
                  <a:cubicBezTo>
                    <a:pt x="356" y="188"/>
                    <a:pt x="389" y="157"/>
                    <a:pt x="389" y="119"/>
                  </a:cubicBezTo>
                  <a:lnTo>
                    <a:pt x="389" y="119"/>
                  </a:lnTo>
                  <a:cubicBezTo>
                    <a:pt x="390" y="83"/>
                    <a:pt x="362" y="52"/>
                    <a:pt x="327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599" dirty="0">
                <a:solidFill>
                  <a:srgbClr val="000000"/>
                </a:solidFill>
                <a:latin typeface="Open Sans Regular" charset="0"/>
              </a:endParaRPr>
            </a:p>
          </p:txBody>
        </p:sp>
        <p:sp>
          <p:nvSpPr>
            <p:cNvPr id="46" name="Freeform 211"/>
            <p:cNvSpPr>
              <a:spLocks noChangeArrowheads="1"/>
            </p:cNvSpPr>
            <p:nvPr/>
          </p:nvSpPr>
          <p:spPr bwMode="auto">
            <a:xfrm>
              <a:off x="8769911" y="1939088"/>
              <a:ext cx="40315" cy="169331"/>
            </a:xfrm>
            <a:custGeom>
              <a:avLst/>
              <a:gdLst>
                <a:gd name="T0" fmla="*/ 9 w 20"/>
                <a:gd name="T1" fmla="*/ 90 h 91"/>
                <a:gd name="T2" fmla="*/ 9 w 20"/>
                <a:gd name="T3" fmla="*/ 90 h 91"/>
                <a:gd name="T4" fmla="*/ 19 w 20"/>
                <a:gd name="T5" fmla="*/ 81 h 91"/>
                <a:gd name="T6" fmla="*/ 19 w 20"/>
                <a:gd name="T7" fmla="*/ 9 h 91"/>
                <a:gd name="T8" fmla="*/ 19 w 20"/>
                <a:gd name="T9" fmla="*/ 9 h 91"/>
                <a:gd name="T10" fmla="*/ 9 w 20"/>
                <a:gd name="T11" fmla="*/ 0 h 91"/>
                <a:gd name="T12" fmla="*/ 9 w 20"/>
                <a:gd name="T13" fmla="*/ 0 h 91"/>
                <a:gd name="T14" fmla="*/ 0 w 20"/>
                <a:gd name="T15" fmla="*/ 9 h 91"/>
                <a:gd name="T16" fmla="*/ 0 w 20"/>
                <a:gd name="T17" fmla="*/ 81 h 91"/>
                <a:gd name="T18" fmla="*/ 0 w 20"/>
                <a:gd name="T19" fmla="*/ 81 h 91"/>
                <a:gd name="T20" fmla="*/ 9 w 20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91">
                  <a:moveTo>
                    <a:pt x="9" y="90"/>
                  </a:moveTo>
                  <a:lnTo>
                    <a:pt x="9" y="90"/>
                  </a:lnTo>
                  <a:cubicBezTo>
                    <a:pt x="15" y="90"/>
                    <a:pt x="19" y="86"/>
                    <a:pt x="19" y="81"/>
                  </a:cubicBezTo>
                  <a:lnTo>
                    <a:pt x="19" y="9"/>
                  </a:lnTo>
                  <a:lnTo>
                    <a:pt x="19" y="9"/>
                  </a:lnTo>
                  <a:cubicBezTo>
                    <a:pt x="19" y="4"/>
                    <a:pt x="15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599" dirty="0">
                <a:solidFill>
                  <a:srgbClr val="000000"/>
                </a:solidFill>
                <a:latin typeface="Open Sans Regular" charset="0"/>
              </a:endParaRPr>
            </a:p>
          </p:txBody>
        </p:sp>
        <p:sp>
          <p:nvSpPr>
            <p:cNvPr id="47" name="Freeform 212"/>
            <p:cNvSpPr>
              <a:spLocks noChangeArrowheads="1"/>
            </p:cNvSpPr>
            <p:nvPr/>
          </p:nvSpPr>
          <p:spPr bwMode="auto">
            <a:xfrm>
              <a:off x="9052129" y="1939088"/>
              <a:ext cx="32254" cy="169331"/>
            </a:xfrm>
            <a:custGeom>
              <a:avLst/>
              <a:gdLst>
                <a:gd name="T0" fmla="*/ 9 w 19"/>
                <a:gd name="T1" fmla="*/ 90 h 91"/>
                <a:gd name="T2" fmla="*/ 9 w 19"/>
                <a:gd name="T3" fmla="*/ 90 h 91"/>
                <a:gd name="T4" fmla="*/ 18 w 19"/>
                <a:gd name="T5" fmla="*/ 81 h 91"/>
                <a:gd name="T6" fmla="*/ 18 w 19"/>
                <a:gd name="T7" fmla="*/ 9 h 91"/>
                <a:gd name="T8" fmla="*/ 18 w 19"/>
                <a:gd name="T9" fmla="*/ 9 h 91"/>
                <a:gd name="T10" fmla="*/ 9 w 19"/>
                <a:gd name="T11" fmla="*/ 0 h 91"/>
                <a:gd name="T12" fmla="*/ 9 w 19"/>
                <a:gd name="T13" fmla="*/ 0 h 91"/>
                <a:gd name="T14" fmla="*/ 0 w 19"/>
                <a:gd name="T15" fmla="*/ 9 h 91"/>
                <a:gd name="T16" fmla="*/ 0 w 19"/>
                <a:gd name="T17" fmla="*/ 81 h 91"/>
                <a:gd name="T18" fmla="*/ 0 w 19"/>
                <a:gd name="T19" fmla="*/ 81 h 91"/>
                <a:gd name="T20" fmla="*/ 9 w 19"/>
                <a:gd name="T2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91">
                  <a:moveTo>
                    <a:pt x="9" y="90"/>
                  </a:moveTo>
                  <a:lnTo>
                    <a:pt x="9" y="90"/>
                  </a:lnTo>
                  <a:cubicBezTo>
                    <a:pt x="13" y="90"/>
                    <a:pt x="18" y="86"/>
                    <a:pt x="18" y="81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86"/>
                    <a:pt x="4" y="90"/>
                    <a:pt x="9" y="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599" dirty="0">
                <a:solidFill>
                  <a:srgbClr val="000000"/>
                </a:solidFill>
                <a:latin typeface="Open Sans Regular" charset="0"/>
              </a:endParaRPr>
            </a:p>
          </p:txBody>
        </p:sp>
        <p:sp>
          <p:nvSpPr>
            <p:cNvPr id="48" name="Freeform 213"/>
            <p:cNvSpPr>
              <a:spLocks noChangeArrowheads="1"/>
            </p:cNvSpPr>
            <p:nvPr/>
          </p:nvSpPr>
          <p:spPr bwMode="auto">
            <a:xfrm>
              <a:off x="8915052" y="1898771"/>
              <a:ext cx="32254" cy="209651"/>
            </a:xfrm>
            <a:custGeom>
              <a:avLst/>
              <a:gdLst>
                <a:gd name="T0" fmla="*/ 9 w 19"/>
                <a:gd name="T1" fmla="*/ 112 h 113"/>
                <a:gd name="T2" fmla="*/ 9 w 19"/>
                <a:gd name="T3" fmla="*/ 112 h 113"/>
                <a:gd name="T4" fmla="*/ 18 w 19"/>
                <a:gd name="T5" fmla="*/ 103 h 113"/>
                <a:gd name="T6" fmla="*/ 18 w 19"/>
                <a:gd name="T7" fmla="*/ 9 h 113"/>
                <a:gd name="T8" fmla="*/ 18 w 19"/>
                <a:gd name="T9" fmla="*/ 9 h 113"/>
                <a:gd name="T10" fmla="*/ 9 w 19"/>
                <a:gd name="T11" fmla="*/ 0 h 113"/>
                <a:gd name="T12" fmla="*/ 9 w 19"/>
                <a:gd name="T13" fmla="*/ 0 h 113"/>
                <a:gd name="T14" fmla="*/ 0 w 19"/>
                <a:gd name="T15" fmla="*/ 9 h 113"/>
                <a:gd name="T16" fmla="*/ 0 w 19"/>
                <a:gd name="T17" fmla="*/ 103 h 113"/>
                <a:gd name="T18" fmla="*/ 0 w 19"/>
                <a:gd name="T19" fmla="*/ 103 h 113"/>
                <a:gd name="T20" fmla="*/ 9 w 1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13">
                  <a:moveTo>
                    <a:pt x="9" y="112"/>
                  </a:moveTo>
                  <a:lnTo>
                    <a:pt x="9" y="112"/>
                  </a:lnTo>
                  <a:cubicBezTo>
                    <a:pt x="13" y="112"/>
                    <a:pt x="18" y="108"/>
                    <a:pt x="18" y="103"/>
                  </a:cubicBezTo>
                  <a:lnTo>
                    <a:pt x="18" y="9"/>
                  </a:lnTo>
                  <a:lnTo>
                    <a:pt x="18" y="9"/>
                  </a:lnTo>
                  <a:cubicBezTo>
                    <a:pt x="18" y="4"/>
                    <a:pt x="13" y="0"/>
                    <a:pt x="9" y="0"/>
                  </a:cubicBezTo>
                  <a:lnTo>
                    <a:pt x="9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103"/>
                  </a:lnTo>
                  <a:lnTo>
                    <a:pt x="0" y="103"/>
                  </a:lnTo>
                  <a:cubicBezTo>
                    <a:pt x="0" y="108"/>
                    <a:pt x="4" y="112"/>
                    <a:pt x="9" y="1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599" dirty="0">
                <a:solidFill>
                  <a:srgbClr val="000000"/>
                </a:solidFill>
                <a:latin typeface="Open Sans Regular" charset="0"/>
              </a:endParaRPr>
            </a:p>
          </p:txBody>
        </p:sp>
      </p:grpSp>
      <p:sp>
        <p:nvSpPr>
          <p:cNvPr id="26" name="Shape 2528"/>
          <p:cNvSpPr/>
          <p:nvPr/>
        </p:nvSpPr>
        <p:spPr>
          <a:xfrm>
            <a:off x="6719912" y="3624570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accent4"/>
          </a:solidFill>
          <a:ln w="12700">
            <a:solidFill>
              <a:schemeClr val="accent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Open Sans Regular" charset="0"/>
              <a:ea typeface="Open Sans Regular" charset="0"/>
              <a:cs typeface="Open Sans Regular" charset="0"/>
            </a:endParaRPr>
          </a:p>
        </p:txBody>
      </p:sp>
      <p:sp>
        <p:nvSpPr>
          <p:cNvPr id="27" name="Shape 2527"/>
          <p:cNvSpPr/>
          <p:nvPr/>
        </p:nvSpPr>
        <p:spPr>
          <a:xfrm>
            <a:off x="6643733" y="224971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Open Sans Regular" charset="0"/>
              <a:ea typeface="Open Sans Regular" charset="0"/>
              <a:cs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99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14501" y="371857"/>
            <a:ext cx="536800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WHY START WITH THIS?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81050" y="1739290"/>
            <a:ext cx="4751543" cy="337942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For quite some time all of our development has been done with PHP 7+ environments.</a:t>
            </a: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defTabSz="543818">
              <a:lnSpc>
                <a:spcPts val="2150"/>
              </a:lnSpc>
            </a:pPr>
            <a:endParaRPr lang="en-US" sz="1350" dirty="0" smtClean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The code I’m about to show you is possible thanks to PHP 7 – just a few lines and you can resize any image without much hassle. There was a time when resizing an image was a 200kb PHP class file.</a:t>
            </a:r>
            <a:endParaRPr lang="en-US" sz="1350" dirty="0" smtClean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  <a:sym typeface="Wingdings" panose="05000000000000000000" pitchFamily="2" charset="2"/>
            </a:endParaRPr>
          </a:p>
          <a:p>
            <a:pPr defTabSz="543818">
              <a:lnSpc>
                <a:spcPts val="2150"/>
              </a:lnSpc>
            </a:pP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  <a:sym typeface="Wingdings" panose="05000000000000000000" pitchFamily="2" charset="2"/>
            </a:endParaRPr>
          </a:p>
          <a:p>
            <a:pPr defTabSz="543818">
              <a:lnSpc>
                <a:spcPts val="2150"/>
              </a:lnSpc>
            </a:pPr>
            <a:r>
              <a:rPr lang="en-US" sz="135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  <a:sym typeface="Wingdings" panose="05000000000000000000" pitchFamily="2" charset="2"/>
              </a:rPr>
              <a:t>Hosting servers use different environments. The following code might not run well on older versions of PHP – don’t blame the messenger </a:t>
            </a:r>
            <a:endParaRPr lang="en-US" sz="135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r="25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6893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6850" y="871291"/>
            <a:ext cx="8798300" cy="5115418"/>
            <a:chOff x="1707737" y="371857"/>
            <a:chExt cx="8798300" cy="5115418"/>
          </a:xfrm>
        </p:grpSpPr>
        <p:sp>
          <p:nvSpPr>
            <p:cNvPr id="15" name="TextBox 14"/>
            <p:cNvSpPr txBox="1"/>
            <p:nvPr/>
          </p:nvSpPr>
          <p:spPr>
            <a:xfrm>
              <a:off x="3309233" y="371857"/>
              <a:ext cx="5578643" cy="70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3300" b="1" dirty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FORM SCRIPTING AREAS</a:t>
              </a:r>
            </a:p>
          </p:txBody>
        </p:sp>
        <p:sp>
          <p:nvSpPr>
            <p:cNvPr id="12" name="Freeform 86"/>
            <p:cNvSpPr>
              <a:spLocks noChangeArrowheads="1"/>
            </p:cNvSpPr>
            <p:nvPr/>
          </p:nvSpPr>
          <p:spPr bwMode="auto">
            <a:xfrm>
              <a:off x="8136629" y="1853635"/>
              <a:ext cx="2185201" cy="218534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txBody>
            <a:bodyPr wrap="none" anchor="ctr"/>
            <a:lstStyle/>
            <a:p>
              <a:endParaRPr lang="en-US" sz="9950" dirty="0">
                <a:latin typeface="Open Sans Regular" charset="0"/>
              </a:endParaRPr>
            </a:p>
          </p:txBody>
        </p:sp>
        <p:sp>
          <p:nvSpPr>
            <p:cNvPr id="13" name="Freeform 86"/>
            <p:cNvSpPr>
              <a:spLocks noChangeArrowheads="1"/>
            </p:cNvSpPr>
            <p:nvPr/>
          </p:nvSpPr>
          <p:spPr bwMode="auto">
            <a:xfrm>
              <a:off x="1891946" y="1853635"/>
              <a:ext cx="2185201" cy="218534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endParaRPr lang="en-US" sz="9950" dirty="0">
                <a:latin typeface="Open Sans Regular" charset="0"/>
              </a:endParaRPr>
            </a:p>
          </p:txBody>
        </p:sp>
        <p:sp>
          <p:nvSpPr>
            <p:cNvPr id="14" name="Freeform 86"/>
            <p:cNvSpPr>
              <a:spLocks noChangeArrowheads="1"/>
            </p:cNvSpPr>
            <p:nvPr/>
          </p:nvSpPr>
          <p:spPr bwMode="auto">
            <a:xfrm>
              <a:off x="5014287" y="1853635"/>
              <a:ext cx="2185201" cy="218534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endParaRPr lang="en-US" sz="9950" dirty="0">
                <a:latin typeface="Open Sans Regular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6995" y="2761640"/>
              <a:ext cx="131978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PROCESS</a:t>
              </a:r>
              <a:endParaRPr lang="en-US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68523" y="2761640"/>
              <a:ext cx="212141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AFTER PROCESS</a:t>
              </a:r>
              <a:endParaRPr lang="en-US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87815" y="2761640"/>
              <a:ext cx="119346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DISPLAY</a:t>
              </a:r>
              <a:endParaRPr lang="en-US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4830079" y="4248953"/>
              <a:ext cx="2553617" cy="95619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When form is submitted, regardless if it passes validation or not.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7952420" y="4248953"/>
              <a:ext cx="2553617" cy="1238322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After form has been submitted successfully, data has been stored and emails have been sent.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1707737" y="4248953"/>
              <a:ext cx="2553617" cy="95619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When form is shown. Useful for manipulating the form’s HTML layout.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7383696" y="2841009"/>
              <a:ext cx="568725" cy="20804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261354" y="2841009"/>
              <a:ext cx="568725" cy="20804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182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8209" y="371857"/>
            <a:ext cx="658071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THE PROCESS IN A NUTSHELL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011973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465030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918086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371143" y="3418179"/>
            <a:ext cx="2925175" cy="880946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50" dirty="0">
              <a:latin typeface="Open Sans Regular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59068" y="3658597"/>
            <a:ext cx="17493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Save image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0598" y="3658597"/>
            <a:ext cx="156113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Validation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5599" y="3658597"/>
            <a:ext cx="1986954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Create image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2944" y="3658597"/>
            <a:ext cx="17915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Scale image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272183" y="2665104"/>
            <a:ext cx="0" cy="556633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/>
          <p:cNvSpPr txBox="1">
            <a:spLocks/>
          </p:cNvSpPr>
          <p:nvPr/>
        </p:nvSpPr>
        <p:spPr>
          <a:xfrm>
            <a:off x="6066730" y="1849044"/>
            <a:ext cx="2418130" cy="64822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Resize the image to our desired dimensions.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830245" y="4554572"/>
            <a:ext cx="0" cy="555317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/>
          <p:cNvSpPr txBox="1">
            <a:spLocks/>
          </p:cNvSpPr>
          <p:nvPr/>
        </p:nvSpPr>
        <p:spPr>
          <a:xfrm>
            <a:off x="8621180" y="5368868"/>
            <a:ext cx="2418130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Overwrite the uploaded file with our resized version.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21403" y="2665104"/>
            <a:ext cx="0" cy="556633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2"/>
          <p:cNvSpPr txBox="1">
            <a:spLocks/>
          </p:cNvSpPr>
          <p:nvPr/>
        </p:nvSpPr>
        <p:spPr>
          <a:xfrm>
            <a:off x="1215950" y="1849044"/>
            <a:ext cx="2418130" cy="64822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Check if form passed validation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024070" y="4554572"/>
            <a:ext cx="0" cy="555317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itle 2"/>
          <p:cNvSpPr txBox="1">
            <a:spLocks/>
          </p:cNvSpPr>
          <p:nvPr/>
        </p:nvSpPr>
        <p:spPr>
          <a:xfrm>
            <a:off x="3722253" y="5365336"/>
            <a:ext cx="2603634" cy="67406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We need an image resource based </a:t>
            </a:r>
            <a:r>
              <a: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on the uploaded 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file.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64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17187" y="233541"/>
            <a:ext cx="819968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lnSpc>
                <a:spcPts val="5000"/>
              </a:lnSpc>
            </a:pPr>
            <a:r>
              <a:rPr lang="en-US" sz="3300" b="1" dirty="0" smtClean="0">
                <a:solidFill>
                  <a:srgbClr val="000000"/>
                </a:solidFill>
                <a:latin typeface="League Spartan" charset="0"/>
                <a:ea typeface="League Spartan" charset="0"/>
                <a:cs typeface="League Spartan" charset="0"/>
              </a:rPr>
              <a:t>LET’S START WITH THE UPLOAD FIELD</a:t>
            </a:r>
            <a:endParaRPr lang="en-US" sz="3300" b="1" dirty="0">
              <a:solidFill>
                <a:srgbClr val="000000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31253"/>
          <a:stretch/>
        </p:blipFill>
        <p:spPr>
          <a:xfrm>
            <a:off x="813273" y="1178812"/>
            <a:ext cx="4745455" cy="4050565"/>
          </a:xfrm>
          <a:ln>
            <a:solidFill>
              <a:schemeClr val="accent1"/>
            </a:solidFill>
          </a:ln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36830"/>
          <a:stretch/>
        </p:blipFill>
        <p:spPr>
          <a:xfrm>
            <a:off x="6530582" y="1178812"/>
            <a:ext cx="4745455" cy="4050565"/>
          </a:xfrm>
          <a:ln>
            <a:solidFill>
              <a:schemeClr val="accent4"/>
            </a:solidFill>
          </a:ln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813273" y="5441114"/>
            <a:ext cx="4745455" cy="9561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The only notable thing here is the “Name” property of the field – this is how we’ll reference it in our scripts. For this demo, I’m using </a:t>
            </a:r>
            <a:r>
              <a:rPr lang="en-US" sz="135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Image Upload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as the actual name.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530582" y="5441114"/>
            <a:ext cx="4745455" cy="9561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We’ll start by allowing some web friendly extension formats to make sure the user doesn’t upload something else – </a:t>
            </a:r>
            <a:r>
              <a:rPr lang="en-US" sz="135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jpg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135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jpeg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and </a:t>
            </a:r>
            <a:r>
              <a:rPr lang="en-US" sz="135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png</a:t>
            </a:r>
            <a:r>
              <a:rPr lang="en-US" sz="135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en-US" sz="135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33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46393" y="371857"/>
            <a:ext cx="810433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PHP GD IMAGE LIBRARY FUNCTIONS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4598" y="1988557"/>
            <a:ext cx="10107923" cy="3508959"/>
            <a:chOff x="1283978" y="1449396"/>
            <a:chExt cx="10107923" cy="3508959"/>
          </a:xfrm>
        </p:grpSpPr>
        <p:sp>
          <p:nvSpPr>
            <p:cNvPr id="14" name="TextBox 13"/>
            <p:cNvSpPr txBox="1"/>
            <p:nvPr/>
          </p:nvSpPr>
          <p:spPr>
            <a:xfrm>
              <a:off x="1648970" y="1449396"/>
              <a:ext cx="4031360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imagecreatefromstring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(string $image)</a:t>
              </a:r>
              <a:endPara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1593697" y="1774878"/>
              <a:ext cx="9798204" cy="64822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Loads a new image resource by using our uploaded file’s contents, without the need to identify which image format is being uploaded – PHP automatically detects the image type through this function, which saves us some hassle.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8970" y="2738934"/>
              <a:ext cx="7076424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imagescale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(resource $image, 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int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 $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new_width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, 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int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 $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new_height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 = -1)</a:t>
              </a:r>
              <a:endPara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8970" y="4051919"/>
              <a:ext cx="5928161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imagejpeg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(resource $image, mixed $to, 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int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 $quality = 75)</a:t>
              </a:r>
              <a:endPara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1593697" y="4377401"/>
              <a:ext cx="9798204" cy="366097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Saves the loaded image resource to a JPEG file – we can also specify the quality (0 – 100). The default value should be 75.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83978" y="4099711"/>
              <a:ext cx="78059" cy="8586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83978" y="2794207"/>
              <a:ext cx="78059" cy="858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83978" y="1494781"/>
              <a:ext cx="78059" cy="858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593697" y="3004626"/>
              <a:ext cx="9798204" cy="67406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Resizes the loaded image based on the new width we specify; the height is calculated automatically to maintain the original aspect ratio. Remember when I said “don’t use older versions of PHP”? This function had a bug in older versions.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90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5335" y="371857"/>
            <a:ext cx="582646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dirty="0" smtClean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RSFORM! PRO VARIABLES</a:t>
            </a:r>
            <a:endParaRPr lang="en-US" sz="33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4598" y="1988557"/>
            <a:ext cx="10107923" cy="2229295"/>
            <a:chOff x="1283978" y="1449396"/>
            <a:chExt cx="10107923" cy="2229295"/>
          </a:xfrm>
        </p:grpSpPr>
        <p:sp>
          <p:nvSpPr>
            <p:cNvPr id="14" name="TextBox 13"/>
            <p:cNvSpPr txBox="1"/>
            <p:nvPr/>
          </p:nvSpPr>
          <p:spPr>
            <a:xfrm>
              <a:off x="1648970" y="1449396"/>
              <a:ext cx="997645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$invalid</a:t>
              </a:r>
              <a:endPara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1593697" y="1774878"/>
              <a:ext cx="9798204" cy="67406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Based on this variable we can determine if the form is valid or not. If it’s valid, this is an empty array; if not, the array is populated with fields that failed validation.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8970" y="2738934"/>
              <a:ext cx="5222840" cy="3231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$_FILES[‘form’][‘</a:t>
              </a:r>
              <a:r>
                <a:rPr lang="en-US" sz="1500" b="1" dirty="0" err="1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tmp_name</a:t>
              </a:r>
              <a:r>
                <a:rPr lang="en-US" sz="1500" b="1" dirty="0" smtClean="0">
                  <a:solidFill>
                    <a:schemeClr val="tx2"/>
                  </a:solidFill>
                  <a:latin typeface="League Spartan" charset="0"/>
                  <a:ea typeface="League Spartan" charset="0"/>
                  <a:cs typeface="League Spartan" charset="0"/>
                </a:rPr>
                <a:t>’][‘name-of-field-here’]</a:t>
              </a:r>
              <a:endParaRPr lang="en-US" sz="15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83978" y="2794207"/>
              <a:ext cx="78059" cy="858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83978" y="1494781"/>
              <a:ext cx="78059" cy="858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Open Sans Regular" charset="0"/>
              </a:endParaRPr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593697" y="3004626"/>
              <a:ext cx="9798204" cy="67406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</a:pPr>
              <a:r>
                <a:rPr lang="en-US" sz="1350" dirty="0" smtClean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Uploaded files have a funky structure in PHP – we make it even funkier by prefixing everything with a ‘form’ array. Sorry about that.</a:t>
              </a:r>
              <a:endParaRPr lang="en-US" sz="13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460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Simple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Simple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Simple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Theme">
  <a:themeElements>
    <a:clrScheme name="Simple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Theme">
  <a:themeElements>
    <a:clrScheme name="Simple Ligh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1DE7D8"/>
      </a:accent1>
      <a:accent2>
        <a:srgbClr val="23D8DC"/>
      </a:accent2>
      <a:accent3>
        <a:srgbClr val="34B9DF"/>
      </a:accent3>
      <a:accent4>
        <a:srgbClr val="42A6E3"/>
      </a:accent4>
      <a:accent5>
        <a:srgbClr val="5091E7"/>
      </a:accent5>
      <a:accent6>
        <a:srgbClr val="5D76EA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1255</Words>
  <Application>Microsoft Office PowerPoint</Application>
  <PresentationFormat>Widescreen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Gill Sans</vt:lpstr>
      <vt:lpstr>League Spartan</vt:lpstr>
      <vt:lpstr>Open Sans</vt:lpstr>
      <vt:lpstr>Open Sans Light</vt:lpstr>
      <vt:lpstr>Open Sans Regular</vt:lpstr>
      <vt:lpstr>Wingdings</vt:lpstr>
      <vt:lpstr>Default Theme</vt:lpstr>
      <vt:lpstr>1_Default Theme</vt:lpstr>
      <vt:lpstr>2_Default Theme</vt:lpstr>
      <vt:lpstr>3_Default Theme</vt:lpstr>
      <vt:lpstr>4_Default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Octavian</dc:creator>
  <cp:lastModifiedBy>Octavian</cp:lastModifiedBy>
  <cp:revision>74</cp:revision>
  <dcterms:created xsi:type="dcterms:W3CDTF">2018-09-17T08:57:13Z</dcterms:created>
  <dcterms:modified xsi:type="dcterms:W3CDTF">2018-09-21T10:00:01Z</dcterms:modified>
</cp:coreProperties>
</file>